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0" r:id="rId3"/>
    <p:sldId id="257" r:id="rId4"/>
    <p:sldId id="258" r:id="rId5"/>
    <p:sldId id="267" r:id="rId6"/>
    <p:sldId id="259" r:id="rId7"/>
    <p:sldId id="260" r:id="rId8"/>
    <p:sldId id="261" r:id="rId9"/>
    <p:sldId id="292" r:id="rId10"/>
    <p:sldId id="265" r:id="rId11"/>
    <p:sldId id="266" r:id="rId12"/>
    <p:sldId id="284" r:id="rId13"/>
    <p:sldId id="293" r:id="rId14"/>
    <p:sldId id="268" r:id="rId15"/>
    <p:sldId id="269" r:id="rId16"/>
    <p:sldId id="285" r:id="rId17"/>
    <p:sldId id="272" r:id="rId18"/>
    <p:sldId id="287" r:id="rId19"/>
    <p:sldId id="289" r:id="rId20"/>
    <p:sldId id="273" r:id="rId21"/>
    <p:sldId id="290" r:id="rId22"/>
    <p:sldId id="288" r:id="rId23"/>
    <p:sldId id="291" r:id="rId24"/>
    <p:sldId id="271"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75E5D92A-FE7A-4858-987C-044AA5BC6AE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75E5D92A-FE7A-4858-987C-044AA5BC6AEC}"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5E5D92A-FE7A-4858-987C-044AA5BC6AEC}"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E5D92A-FE7A-4858-987C-044AA5BC6AEC}"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75E5D92A-FE7A-4858-987C-044AA5BC6AE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395D40-21EA-4DFD-8DEE-7782FD361FB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E5D92A-FE7A-4858-987C-044AA5BC6AEC}"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395D40-21EA-4DFD-8DEE-7782FD361FB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jpeg"/><Relationship Id="rId1" Type="http://schemas.openxmlformats.org/officeDocument/2006/relationships/image" Target="../media/image6.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830898" y="354412"/>
            <a:ext cx="5158805" cy="1278145"/>
          </a:xfrm>
          <a:prstGeom prst="rect">
            <a:avLst/>
          </a:prstGeom>
        </p:spPr>
        <p:txBody>
          <a:bodyPr>
            <a:normAutofit fontScale="67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100" b="1" smtClean="0">
                <a:latin typeface="+mn-lt"/>
              </a:rPr>
              <a:t>BINDURA UNIVERSITY OF SCIENCE EDUCATION</a:t>
            </a:r>
            <a:br>
              <a:rPr lang="en-US" sz="3100" smtClean="0">
                <a:latin typeface="+mn-lt"/>
              </a:rPr>
            </a:br>
            <a:r>
              <a:rPr lang="en-US" sz="3100" b="1" smtClean="0">
                <a:latin typeface="+mn-lt"/>
              </a:rPr>
              <a:t>FACULTY OF SCIENCE</a:t>
            </a:r>
            <a:br>
              <a:rPr lang="en-US" smtClean="0"/>
            </a:br>
            <a:endParaRPr lang="en-US" dirty="0"/>
          </a:p>
        </p:txBody>
      </p:sp>
      <p:sp>
        <p:nvSpPr>
          <p:cNvPr id="3" name="Subtitle 2"/>
          <p:cNvSpPr txBox="1"/>
          <p:nvPr/>
        </p:nvSpPr>
        <p:spPr>
          <a:xfrm>
            <a:off x="1750063" y="4114800"/>
            <a:ext cx="5156200" cy="2286000"/>
          </a:xfrm>
          <a:prstGeom prst="rect">
            <a:avLst/>
          </a:prstGeom>
        </p:spPr>
        <p:txBody>
          <a:bodyPr>
            <a:normAutofit fontScale="7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endParaRPr lang="en-US" b="1" dirty="0" smtClean="0">
              <a:latin typeface="Times New Roman" panose="02020603050405020304" pitchFamily="18" charset="0"/>
              <a:ea typeface="Calibri" panose="020F0502020204030204" pitchFamily="34" charset="0"/>
            </a:endParaRPr>
          </a:p>
          <a:p>
            <a:r>
              <a:rPr lang="en-US" dirty="0">
                <a:latin typeface="Times New Roman" panose="02020603050405020304" pitchFamily="18" charset="0"/>
                <a:cs typeface="Times New Roman" panose="02020603050405020304" pitchFamily="18" charset="0"/>
              </a:rPr>
              <a:t>Automated Tomato  Plant Leaf Disease Detection: Using Line Follower Robots, Computer Vision and Convolutional Neural Networks in Green Houses</a:t>
            </a:r>
            <a:endParaRPr lang="en-US" dirty="0">
              <a:latin typeface="Times New Roman" panose="02020603050405020304" pitchFamily="18" charset="0"/>
              <a:cs typeface="Times New Roman" panose="02020603050405020304" pitchFamily="18" charset="0"/>
            </a:endParaRPr>
          </a:p>
          <a:p>
            <a:endParaRPr lang="en-US" b="1" dirty="0">
              <a:ln w="0"/>
              <a:effectLst>
                <a:outerShdw blurRad="38100" dist="19050" dir="2700000" algn="tl" rotWithShape="0">
                  <a:schemeClr val="dk1">
                    <a:alpha val="40000"/>
                  </a:schemeClr>
                </a:outerShdw>
              </a:effectLst>
            </a:endParaRPr>
          </a:p>
        </p:txBody>
      </p:sp>
      <p:pic>
        <p:nvPicPr>
          <p:cNvPr id="4" name="Picture 3"/>
          <p:cNvPicPr>
            <a:picLocks noChangeAspect="1"/>
          </p:cNvPicPr>
          <p:nvPr/>
        </p:nvPicPr>
        <p:blipFill>
          <a:blip r:embed="rId1"/>
          <a:stretch>
            <a:fillRect/>
          </a:stretch>
        </p:blipFill>
        <p:spPr>
          <a:xfrm>
            <a:off x="389031" y="320015"/>
            <a:ext cx="1537317" cy="2080010"/>
          </a:xfrm>
          <a:prstGeom prst="rect">
            <a:avLst/>
          </a:prstGeom>
        </p:spPr>
      </p:pic>
      <p:pic>
        <p:nvPicPr>
          <p:cNvPr id="5" name="Picture 4"/>
          <p:cNvPicPr>
            <a:picLocks noChangeAspect="1"/>
          </p:cNvPicPr>
          <p:nvPr/>
        </p:nvPicPr>
        <p:blipFill>
          <a:blip r:embed="rId2"/>
          <a:stretch>
            <a:fillRect/>
          </a:stretch>
        </p:blipFill>
        <p:spPr>
          <a:xfrm>
            <a:off x="7150729" y="141782"/>
            <a:ext cx="1537316" cy="2085160"/>
          </a:xfrm>
          <a:prstGeom prst="rect">
            <a:avLst/>
          </a:prstGeom>
        </p:spPr>
      </p:pic>
      <p:sp>
        <p:nvSpPr>
          <p:cNvPr id="6" name="Rectangle 5"/>
          <p:cNvSpPr/>
          <p:nvPr/>
        </p:nvSpPr>
        <p:spPr>
          <a:xfrm>
            <a:off x="2932292" y="1451400"/>
            <a:ext cx="3258745" cy="685059"/>
          </a:xfrm>
          <a:prstGeom prst="rect">
            <a:avLst/>
          </a:prstGeom>
        </p:spPr>
        <p:txBody>
          <a:bodyPr wrap="square">
            <a:spAutoFit/>
          </a:bodyPr>
          <a:lstStyle/>
          <a:p>
            <a:pPr algn="ctr">
              <a:lnSpc>
                <a:spcPct val="107000"/>
              </a:lnSpc>
              <a:spcAft>
                <a:spcPts val="600"/>
              </a:spcAft>
            </a:pPr>
            <a:r>
              <a:rPr lang="en-US" i="1" dirty="0">
                <a:latin typeface="Times New Roman" panose="02020603050405020304" pitchFamily="18" charset="0"/>
                <a:ea typeface="Calibri" panose="020F0502020204030204" pitchFamily="34" charset="0"/>
                <a:cs typeface="Times New Roman" panose="02020603050405020304" pitchFamily="18" charset="0"/>
              </a:rPr>
              <a:t>DEPARTMENT OF COMPUTER SCIENCE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p:cNvSpPr/>
          <p:nvPr/>
        </p:nvSpPr>
        <p:spPr>
          <a:xfrm>
            <a:off x="2002548" y="2039959"/>
            <a:ext cx="5693652" cy="1922145"/>
          </a:xfrm>
          <a:prstGeom prst="rect">
            <a:avLst/>
          </a:prstGeom>
        </p:spPr>
        <p:txBody>
          <a:bodyPr wrap="square">
            <a:spAutoFit/>
          </a:bodyPr>
          <a:lstStyle/>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STUDENT		:       FRANK CHINEMBIRI</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REGISTRATION No.	:       </a:t>
            </a:r>
            <a:r>
              <a:rPr lang="en-US" dirty="0" smtClean="0">
                <a:latin typeface="Times New Roman" panose="02020603050405020304" pitchFamily="18" charset="0"/>
                <a:ea typeface="Calibri" panose="020F0502020204030204" pitchFamily="34" charset="0"/>
                <a:cs typeface="Times New Roman" panose="02020603050405020304" pitchFamily="18" charset="0"/>
              </a:rPr>
              <a:t>B193090B</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DEGREE PROGRAMME	:</a:t>
            </a:r>
            <a:r>
              <a:rPr lang="en-GB" altLang="en-US" dirty="0">
                <a:latin typeface="Times New Roman" panose="02020603050405020304" pitchFamily="18" charset="0"/>
                <a:ea typeface="Calibri" panose="020F0502020204030204" pitchFamily="34" charset="0"/>
                <a:cs typeface="Times New Roman" panose="02020603050405020304" pitchFamily="18" charset="0"/>
              </a:rPr>
              <a:t>       </a:t>
            </a:r>
            <a:r>
              <a:rPr lang="en-GB" altLang="en-US" dirty="0" smtClean="0">
                <a:latin typeface="Times New Roman" panose="02020603050405020304" pitchFamily="18" charset="0"/>
                <a:ea typeface="Calibri" panose="020F0502020204030204" pitchFamily="34" charset="0"/>
                <a:cs typeface="Times New Roman" panose="02020603050405020304" pitchFamily="18" charset="0"/>
              </a:rPr>
              <a:t>COMPUTER SCIENCE</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Calibri" panose="020F0502020204030204" pitchFamily="34" charset="0"/>
              </a:rPr>
              <a:t>SUPERVISOR		:       </a:t>
            </a:r>
            <a:r>
              <a:rPr lang="en-US" dirty="0" smtClean="0">
                <a:latin typeface="Times New Roman" panose="02020603050405020304" pitchFamily="18" charset="0"/>
                <a:ea typeface="Calibri" panose="020F0502020204030204" pitchFamily="34" charset="0"/>
              </a:rPr>
              <a:t>MR MUZURURA</a:t>
            </a:r>
            <a:endParaRPr lang="en-US" dirty="0"/>
          </a:p>
        </p:txBody>
      </p:sp>
      <p:cxnSp>
        <p:nvCxnSpPr>
          <p:cNvPr id="8" name="Straight Connector 7"/>
          <p:cNvCxnSpPr/>
          <p:nvPr/>
        </p:nvCxnSpPr>
        <p:spPr>
          <a:xfrm>
            <a:off x="1524000" y="4191000"/>
            <a:ext cx="6186907" cy="0"/>
          </a:xfrm>
          <a:prstGeom prst="line">
            <a:avLst/>
          </a:prstGeom>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fontScale="70000"/>
          </a:bodyPr>
          <a:lstStyle/>
          <a:p>
            <a:pPr marL="0" indent="0">
              <a:buNone/>
            </a:pPr>
            <a:r>
              <a:rPr lang="en-US" b="1" dirty="0">
                <a:latin typeface="Times New Roman" panose="02020603050405020304" pitchFamily="18" charset="0"/>
                <a:cs typeface="Times New Roman" panose="02020603050405020304" pitchFamily="18" charset="0"/>
              </a:rPr>
              <a:t>HARDWARE </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REQUIREMENTS</a:t>
            </a:r>
            <a:endParaRPr lang="en-US" b="1"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Arduino uno microcontroller </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Half Bread board</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jumper wires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USB type c cable</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L298 motor-driver</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Electric motors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Robot Chasis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IR sensors</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WebCam</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Orange pi3 LTS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software requirwements</a:t>
            </a:r>
            <a:endParaRPr lang="en-US"/>
          </a:p>
        </p:txBody>
      </p:sp>
      <p:sp>
        <p:nvSpPr>
          <p:cNvPr id="3" name="Content Placeholder 2"/>
          <p:cNvSpPr>
            <a:spLocks noGrp="1"/>
          </p:cNvSpPr>
          <p:nvPr>
            <p:ph idx="1"/>
          </p:nvPr>
        </p:nvSpPr>
        <p:spPr/>
        <p:txBody>
          <a:bodyPr>
            <a:normAutofit lnSpcReduction="10000"/>
          </a:bodyPr>
          <a:p>
            <a:r>
              <a:rPr lang="en-US"/>
              <a:t>Windows 10 Operating system</a:t>
            </a:r>
            <a:endParaRPr lang="en-US"/>
          </a:p>
          <a:p>
            <a:r>
              <a:rPr lang="en-US"/>
              <a:t>Armbian Operating System</a:t>
            </a:r>
            <a:endParaRPr lang="en-US"/>
          </a:p>
          <a:p>
            <a:r>
              <a:rPr lang="en-US"/>
              <a:t>Visual studio python </a:t>
            </a:r>
            <a:endParaRPr lang="en-US"/>
          </a:p>
          <a:p>
            <a:r>
              <a:rPr lang="en-US"/>
              <a:t>Arduino IDE</a:t>
            </a:r>
            <a:endParaRPr lang="en-US"/>
          </a:p>
          <a:p>
            <a:r>
              <a:rPr lang="en-US"/>
              <a:t>Google Colaboratory</a:t>
            </a:r>
            <a:endParaRPr lang="en-US"/>
          </a:p>
          <a:p>
            <a:r>
              <a:rPr lang="en-US"/>
              <a:t>Opencv</a:t>
            </a:r>
            <a:endParaRPr lang="en-US"/>
          </a:p>
          <a:p>
            <a:r>
              <a:rPr lang="en-US"/>
              <a:t>Keras</a:t>
            </a:r>
            <a:endParaRPr lang="en-US"/>
          </a:p>
          <a:p>
            <a:r>
              <a:rPr lang="en-US"/>
              <a:t>Tensorflow</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Line follower robot schematic</a:t>
            </a:r>
            <a:endParaRPr lang="en-US"/>
          </a:p>
        </p:txBody>
      </p:sp>
      <p:pic>
        <p:nvPicPr>
          <p:cNvPr id="59" name="Picture 5" descr="C:\Users\Tendai\Downloads\WhatsApp Image 2023-06-11 at 10.29.16 PM.jpegWhatsApp Image 2023-06-11 at 10.29.16 PM"/>
          <p:cNvPicPr>
            <a:picLocks noChangeAspect="1"/>
          </p:cNvPicPr>
          <p:nvPr>
            <p:ph idx="1"/>
          </p:nvPr>
        </p:nvPicPr>
        <p:blipFill>
          <a:blip r:embed="rId1"/>
          <a:stretch>
            <a:fillRect/>
          </a:stretch>
        </p:blipFill>
        <p:spPr>
          <a:xfrm>
            <a:off x="1225550" y="1706880"/>
            <a:ext cx="6545580" cy="421703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Results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r>
              <a:rPr lang="en-US" dirty="0" smtClean="0">
                <a:latin typeface="Times New Roman" panose="02020603050405020304" pitchFamily="18" charset="0"/>
                <a:cs typeface="Times New Roman" panose="02020603050405020304" pitchFamily="18" charset="0"/>
              </a:rPr>
              <a:t>Realtime frame rate</a:t>
            </a:r>
            <a:endParaRPr lang="en-US" dirty="0" smtClean="0">
              <a:latin typeface="Times New Roman" panose="02020603050405020304" pitchFamily="18" charset="0"/>
              <a:cs typeface="Times New Roman" panose="02020603050405020304" pitchFamily="18" charset="0"/>
            </a:endParaRPr>
          </a:p>
          <a:p>
            <a:endParaRPr lang="en-US" dirty="0"/>
          </a:p>
          <a:p>
            <a:endParaRPr lang="en-US" dirty="0"/>
          </a:p>
        </p:txBody>
      </p:sp>
      <p:graphicFrame>
        <p:nvGraphicFramePr>
          <p:cNvPr id="5" name="Content Placeholder 4"/>
          <p:cNvGraphicFramePr/>
          <p:nvPr>
            <p:ph sz="half" idx="2"/>
          </p:nvPr>
        </p:nvGraphicFramePr>
        <p:xfrm>
          <a:off x="2438400" y="3145790"/>
          <a:ext cx="4573905" cy="2832100"/>
        </p:xfrm>
        <a:graphic>
          <a:graphicData uri="http://schemas.openxmlformats.org/drawingml/2006/table">
            <a:tbl>
              <a:tblPr firstRow="1" bandRow="1">
                <a:tableStyleId>{5940675A-B579-460E-94D1-54222C63F5DA}</a:tableStyleId>
              </a:tblPr>
              <a:tblGrid>
                <a:gridCol w="1400175"/>
                <a:gridCol w="1400175"/>
                <a:gridCol w="1773555"/>
              </a:tblGrid>
              <a:tr h="1416050">
                <a:tc>
                  <a:txBody>
                    <a:bodyPr/>
                    <a:p>
                      <a:pPr indent="0">
                        <a:buNone/>
                      </a:pP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Mobilenet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Efficientnet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416050">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Framerate (fps)</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9</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0.5</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Confusion matrix</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normAutofit/>
          </a:bodyPr>
          <a:lstStyle/>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Mobilenet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Content Placeholder 3" descr="con mat moblenet"/>
          <p:cNvPicPr>
            <a:picLocks noChangeAspect="1"/>
          </p:cNvPicPr>
          <p:nvPr>
            <p:ph sz="half" idx="2"/>
          </p:nvPr>
        </p:nvPicPr>
        <p:blipFill>
          <a:blip r:embed="rId1"/>
          <a:stretch>
            <a:fillRect/>
          </a:stretch>
        </p:blipFill>
        <p:spPr>
          <a:xfrm>
            <a:off x="3081655" y="1299210"/>
            <a:ext cx="5605145" cy="521843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Accuracy</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normAutofit/>
          </a:bodyPr>
          <a:lstStyle/>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Effecientnet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Content Placeholder 3" descr="C:\Users\Tendai\Downloads\proj\eff con mat.pngeff con mat"/>
          <p:cNvPicPr>
            <a:picLocks noChangeAspect="1"/>
          </p:cNvPicPr>
          <p:nvPr>
            <p:ph sz="half" idx="2"/>
          </p:nvPr>
        </p:nvPicPr>
        <p:blipFill>
          <a:blip r:embed="rId1"/>
          <a:srcRect/>
          <a:stretch>
            <a:fillRect/>
          </a:stretch>
        </p:blipFill>
        <p:spPr>
          <a:xfrm>
            <a:off x="3081973" y="1299210"/>
            <a:ext cx="5604510" cy="52184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Mobile net metrics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40000"/>
          </a:bodyPr>
          <a:lstStyle/>
          <a:p>
            <a:pPr marL="0" indent="0">
              <a:buNone/>
            </a:pPr>
            <a:endParaRPr lang="en-US" dirty="0"/>
          </a:p>
          <a:p>
            <a:pPr lvl="0"/>
            <a:r>
              <a:rPr lang="en-US" dirty="0">
                <a:latin typeface="Times New Roman" panose="02020603050405020304" pitchFamily="18" charset="0"/>
                <a:cs typeface="Times New Roman" panose="02020603050405020304" pitchFamily="18" charset="0"/>
              </a:rPr>
              <a:t>                        precision    recall  f1-score   support </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Bacterial_spot       0.91      0.97      0.94      1130</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Early_blight       0.99      0.88      0.93       982</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Late_blight       0.87      0.99      0.92      1245</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Leaf_Mold       0.99      0.93      0.96      1102</a:t>
            </a:r>
            <a:endParaRPr lang="en-US" dirty="0">
              <a:latin typeface="Times New Roman" panose="02020603050405020304" pitchFamily="18" charset="0"/>
              <a:cs typeface="Times New Roman" panose="02020603050405020304" pitchFamily="18" charset="0"/>
            </a:endParaRPr>
          </a:p>
          <a:p>
            <a:pPr marL="0" lvl="0" indent="0">
              <a:buNone/>
            </a:pPr>
            <a:r>
              <a:rPr lang="en-US" dirty="0">
                <a:latin typeface="Times New Roman" panose="02020603050405020304" pitchFamily="18" charset="0"/>
                <a:cs typeface="Times New Roman" panose="02020603050405020304" pitchFamily="18" charset="0"/>
              </a:rPr>
              <a:t>Septoria_leaf_spot       0.87      0.96      0.92      1153</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Spider_mites       0.83      1.00      0.90       699</a:t>
            </a:r>
            <a:endParaRPr lang="en-US" dirty="0">
              <a:latin typeface="Times New Roman" panose="02020603050405020304" pitchFamily="18" charset="0"/>
              <a:cs typeface="Times New Roman" panose="02020603050405020304" pitchFamily="18" charset="0"/>
            </a:endParaRPr>
          </a:p>
          <a:p>
            <a:pPr marL="0" lvl="0" indent="0">
              <a:buNone/>
            </a:pPr>
            <a:r>
              <a:rPr lang="en-US" dirty="0">
                <a:latin typeface="Times New Roman" panose="02020603050405020304" pitchFamily="18" charset="0"/>
                <a:cs typeface="Times New Roman" panose="02020603050405020304" pitchFamily="18" charset="0"/>
              </a:rPr>
              <a:t>          Target_Spot       0.98      0.77      0.86       731</a:t>
            </a:r>
            <a:endParaRPr lang="en-US" dirty="0">
              <a:latin typeface="Times New Roman" panose="02020603050405020304" pitchFamily="18" charset="0"/>
              <a:cs typeface="Times New Roman" panose="02020603050405020304" pitchFamily="18" charset="0"/>
            </a:endParaRPr>
          </a:p>
          <a:p>
            <a:pPr marL="0" lvl="0" indent="0">
              <a:buNone/>
            </a:pPr>
            <a:r>
              <a:rPr lang="en-US" dirty="0">
                <a:latin typeface="Times New Roman" panose="02020603050405020304" pitchFamily="18" charset="0"/>
                <a:cs typeface="Times New Roman" panose="02020603050405020304" pitchFamily="18" charset="0"/>
              </a:rPr>
              <a:t>Yellow_Leaf_Virus       0.98      0.98      0.98       816</a:t>
            </a:r>
            <a:endParaRPr lang="en-US" dirty="0">
              <a:latin typeface="Times New Roman" panose="02020603050405020304" pitchFamily="18" charset="0"/>
              <a:cs typeface="Times New Roman" panose="02020603050405020304" pitchFamily="18" charset="0"/>
            </a:endParaRPr>
          </a:p>
          <a:p>
            <a:pPr marL="0" lvl="0" indent="0">
              <a:buNone/>
            </a:pPr>
            <a:r>
              <a:rPr lang="en-US" dirty="0">
                <a:latin typeface="Times New Roman" panose="02020603050405020304" pitchFamily="18" charset="0"/>
                <a:cs typeface="Times New Roman" panose="02020603050405020304" pitchFamily="18" charset="0"/>
              </a:rPr>
              <a:t>Tomato_mosaic_virus       1.00      0.78      0.87       861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healthy       1.00      0.96      0.98      1220</a:t>
            </a:r>
            <a:endParaRPr lang="en-US" dirty="0">
              <a:latin typeface="Times New Roman" panose="02020603050405020304" pitchFamily="18" charset="0"/>
              <a:cs typeface="Times New Roman" panose="02020603050405020304" pitchFamily="18" charset="0"/>
            </a:endParaRPr>
          </a:p>
          <a:p>
            <a:pPr marL="0" lvl="0" indent="0">
              <a:buNone/>
            </a:pPr>
            <a:r>
              <a:rPr lang="en-US" dirty="0">
                <a:latin typeface="Times New Roman" panose="02020603050405020304" pitchFamily="18" charset="0"/>
                <a:cs typeface="Times New Roman" panose="02020603050405020304" pitchFamily="18" charset="0"/>
              </a:rPr>
              <a:t>     powdery_mildew       0.89      1.00      0.94       402</a:t>
            </a:r>
            <a:endParaRPr lang="en-US" dirty="0">
              <a:latin typeface="Times New Roman" panose="02020603050405020304" pitchFamily="18" charset="0"/>
              <a:cs typeface="Times New Roman" panose="02020603050405020304" pitchFamily="18" charset="0"/>
            </a:endParaRPr>
          </a:p>
          <a:p>
            <a:pPr lvl="0"/>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accuracy                           0.93     10341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macro avg       0.94      0.93      0.93     10341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weighted avg       0.94      0.93      0.93     10341</a:t>
            </a:r>
            <a:r>
              <a:rPr lang="en-US" b="1" dirty="0">
                <a:latin typeface="Times New Roman" panose="02020603050405020304" pitchFamily="18" charset="0"/>
                <a:cs typeface="Times New Roman" panose="02020603050405020304" pitchFamily="18" charset="0"/>
              </a:rPr>
              <a:t>   </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Effeicient net metrics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40000"/>
          </a:bodyPr>
          <a:lstStyle/>
          <a:p>
            <a:pPr marL="0" indent="0">
              <a:buNone/>
            </a:pPr>
            <a:endParaRPr lang="en-US" dirty="0"/>
          </a:p>
          <a:p>
            <a:pPr lvl="0"/>
            <a:r>
              <a:rPr lang="en-US" dirty="0">
                <a:latin typeface="Times New Roman" panose="02020603050405020304" pitchFamily="18" charset="0"/>
                <a:cs typeface="Times New Roman" panose="02020603050405020304" pitchFamily="18" charset="0"/>
              </a:rPr>
              <a:t>                               precision    recall  f1-score   support</a:t>
            </a:r>
            <a:endParaRPr lang="en-US" dirty="0">
              <a:latin typeface="Times New Roman" panose="02020603050405020304" pitchFamily="18" charset="0"/>
              <a:cs typeface="Times New Roman" panose="02020603050405020304" pitchFamily="18" charset="0"/>
            </a:endParaRPr>
          </a:p>
          <a:p>
            <a:pPr lvl="0"/>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Bacterial_spot       0.99      1.00      1.00      1130</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Early_blight       1.00      0.99      1.00       982</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Late_blight       1.00      1.00      1.00      1245</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Leaf_Mold       0.99      1.00      1.00      1102</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Septoria_leaf_spot       1.00      0.99      0.99      1153</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Spider_mites       1.00      1.00      1.00       699</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Target_Spot       1.00      1.00      1.00       731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Tomato_Yellow_Leaf_Curl_Virus       1.00      1.00      1.00       816</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Tomato_mosaic_virus       1.00      1.00      1.00       861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healthy       0.99      1.00      1.00      1220</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powdery_mildew       1.00      0.99      0.99       402</a:t>
            </a:r>
            <a:endParaRPr lang="en-US" dirty="0">
              <a:latin typeface="Times New Roman" panose="02020603050405020304" pitchFamily="18" charset="0"/>
              <a:cs typeface="Times New Roman" panose="02020603050405020304" pitchFamily="18" charset="0"/>
            </a:endParaRPr>
          </a:p>
          <a:p>
            <a:pPr lvl="0"/>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accuracy                           1.00     10341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macro avg       1.00      1.00      1.00     10341</a:t>
            </a:r>
            <a:endParaRPr lang="en-US" dirty="0">
              <a:latin typeface="Times New Roman" panose="02020603050405020304" pitchFamily="18" charset="0"/>
              <a:cs typeface="Times New Roman" panose="02020603050405020304" pitchFamily="18" charset="0"/>
            </a:endParaRPr>
          </a:p>
          <a:p>
            <a:pPr lvl="0"/>
            <a:r>
              <a:rPr lang="en-US" dirty="0">
                <a:latin typeface="Times New Roman" panose="02020603050405020304" pitchFamily="18" charset="0"/>
                <a:cs typeface="Times New Roman" panose="02020603050405020304" pitchFamily="18" charset="0"/>
              </a:rPr>
              <a:t>                 weighted avg       1.00      1.00      1.00     10341</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Realtime Valuation frame rate comparison</a:t>
            </a:r>
            <a:endParaRPr lang="en-US"/>
          </a:p>
        </p:txBody>
      </p:sp>
      <p:graphicFrame>
        <p:nvGraphicFramePr>
          <p:cNvPr id="4" name="Content Placeholder 3"/>
          <p:cNvGraphicFramePr/>
          <p:nvPr>
            <p:ph idx="1"/>
          </p:nvPr>
        </p:nvGraphicFramePr>
        <p:xfrm>
          <a:off x="457200" y="1600200"/>
          <a:ext cx="8229600" cy="2080260"/>
        </p:xfrm>
        <a:graphic>
          <a:graphicData uri="http://schemas.openxmlformats.org/drawingml/2006/table">
            <a:tbl>
              <a:tblPr firstRow="1" bandRow="1">
                <a:tableStyleId>{5940675A-B579-460E-94D1-54222C63F5DA}</a:tableStyleId>
              </a:tblPr>
              <a:tblGrid>
                <a:gridCol w="2519680"/>
                <a:gridCol w="2519680"/>
                <a:gridCol w="3190240"/>
              </a:tblGrid>
              <a:tr h="1040130">
                <a:tc>
                  <a:txBody>
                    <a:bodyPr/>
                    <a:p>
                      <a:pPr indent="0">
                        <a:buNone/>
                      </a:pP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Mobilenet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Efficientnet</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040130">
                <a:tc>
                  <a:txBody>
                    <a:bodyPr/>
                    <a:p>
                      <a:pPr indent="0">
                        <a:buNone/>
                      </a:pPr>
                      <a:r>
                        <a:rPr lang="en-US" sz="1200" b="1">
                          <a:solidFill>
                            <a:srgbClr val="000000"/>
                          </a:solidFill>
                          <a:latin typeface="Times New Roman" panose="02020603050405020304" pitchFamily="18" charset="0"/>
                          <a:cs typeface="Times New Roman" panose="02020603050405020304" pitchFamily="18" charset="0"/>
                        </a:rPr>
                        <a:t>Framerate (fps)</a:t>
                      </a:r>
                      <a:endParaRPr lang="en-US" sz="12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9</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solidFill>
                            <a:srgbClr val="000000"/>
                          </a:solidFill>
                          <a:latin typeface="Times New Roman" panose="02020603050405020304" pitchFamily="18" charset="0"/>
                          <a:cs typeface="Times New Roman" panose="02020603050405020304" pitchFamily="18" charset="0"/>
                        </a:rPr>
                        <a:t>0.5</a:t>
                      </a:r>
                      <a:endParaRPr lang="en-US" sz="1200" b="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 accuracies</a:t>
            </a:r>
            <a:endParaRPr lang="en-US" dirty="0"/>
          </a:p>
        </p:txBody>
      </p:sp>
      <p:graphicFrame>
        <p:nvGraphicFramePr>
          <p:cNvPr id="4" name="Content Placeholder 3"/>
          <p:cNvGraphicFramePr/>
          <p:nvPr>
            <p:ph idx="1"/>
          </p:nvPr>
        </p:nvGraphicFramePr>
        <p:xfrm>
          <a:off x="457200" y="1600200"/>
          <a:ext cx="8229600" cy="762000"/>
        </p:xfrm>
        <a:graphic>
          <a:graphicData uri="http://schemas.openxmlformats.org/drawingml/2006/table">
            <a:tbl>
              <a:tblPr firstRow="1" bandRow="1">
                <a:tableStyleId>{5C22544A-7EE6-4342-B048-85BDC9FD1C3A}</a:tableStyleId>
              </a:tblPr>
              <a:tblGrid>
                <a:gridCol w="1645920"/>
                <a:gridCol w="1645920"/>
                <a:gridCol w="1645920"/>
                <a:gridCol w="1645920"/>
                <a:gridCol w="1645920"/>
              </a:tblGrid>
              <a:tr h="381000">
                <a:tc>
                  <a:txBody>
                    <a:bodyPr/>
                    <a:p>
                      <a:pPr>
                        <a:buNone/>
                      </a:pPr>
                      <a:r>
                        <a:rPr lang="en-US"/>
                        <a:t>Distance</a:t>
                      </a:r>
                      <a:endParaRPr lang="en-US"/>
                    </a:p>
                  </a:txBody>
                  <a:tcPr/>
                </a:tc>
                <a:tc>
                  <a:txBody>
                    <a:bodyPr/>
                    <a:p>
                      <a:pPr>
                        <a:buNone/>
                      </a:pPr>
                      <a:r>
                        <a:rPr lang="en-US"/>
                        <a:t>10 cm</a:t>
                      </a:r>
                      <a:endParaRPr lang="en-US"/>
                    </a:p>
                  </a:txBody>
                  <a:tcPr/>
                </a:tc>
                <a:tc>
                  <a:txBody>
                    <a:bodyPr/>
                    <a:p>
                      <a:pPr>
                        <a:buNone/>
                      </a:pPr>
                      <a:r>
                        <a:rPr lang="en-US"/>
                        <a:t>20cm</a:t>
                      </a:r>
                      <a:endParaRPr lang="en-US"/>
                    </a:p>
                  </a:txBody>
                  <a:tcPr/>
                </a:tc>
                <a:tc>
                  <a:txBody>
                    <a:bodyPr/>
                    <a:p>
                      <a:pPr>
                        <a:buNone/>
                      </a:pPr>
                      <a:r>
                        <a:rPr lang="en-US"/>
                        <a:t>30cm</a:t>
                      </a:r>
                      <a:endParaRPr lang="en-US"/>
                    </a:p>
                  </a:txBody>
                  <a:tcPr/>
                </a:tc>
                <a:tc>
                  <a:txBody>
                    <a:bodyPr/>
                    <a:p>
                      <a:pPr>
                        <a:buNone/>
                      </a:pPr>
                      <a:r>
                        <a:rPr lang="en-US"/>
                        <a:t>40</a:t>
                      </a:r>
                      <a:endParaRPr lang="en-US"/>
                    </a:p>
                  </a:txBody>
                  <a:tcPr/>
                </a:tc>
              </a:tr>
              <a:tr h="381000">
                <a:tc>
                  <a:txBody>
                    <a:bodyPr/>
                    <a:p>
                      <a:pPr>
                        <a:buNone/>
                      </a:pPr>
                      <a:r>
                        <a:rPr lang="en-US"/>
                        <a:t>Accuracy</a:t>
                      </a:r>
                      <a:endParaRPr lang="en-US"/>
                    </a:p>
                  </a:txBody>
                  <a:tcPr/>
                </a:tc>
                <a:tc>
                  <a:txBody>
                    <a:bodyPr/>
                    <a:p>
                      <a:pPr>
                        <a:buNone/>
                      </a:pPr>
                      <a:r>
                        <a:rPr lang="en-US"/>
                        <a:t>87%</a:t>
                      </a:r>
                      <a:endParaRPr lang="en-US"/>
                    </a:p>
                  </a:txBody>
                  <a:tcPr/>
                </a:tc>
                <a:tc>
                  <a:txBody>
                    <a:bodyPr/>
                    <a:p>
                      <a:pPr>
                        <a:buNone/>
                      </a:pPr>
                      <a:r>
                        <a:rPr lang="en-US"/>
                        <a:t>85%</a:t>
                      </a:r>
                      <a:endParaRPr lang="en-US"/>
                    </a:p>
                  </a:txBody>
                  <a:tcPr/>
                </a:tc>
                <a:tc>
                  <a:txBody>
                    <a:bodyPr/>
                    <a:p>
                      <a:pPr>
                        <a:buNone/>
                      </a:pPr>
                      <a:r>
                        <a:rPr lang="en-US"/>
                        <a:t>74%</a:t>
                      </a:r>
                      <a:endParaRPr lang="en-US"/>
                    </a:p>
                  </a:txBody>
                  <a:tcPr/>
                </a:tc>
                <a:tc>
                  <a:txBody>
                    <a:bodyPr/>
                    <a:p>
                      <a:pPr>
                        <a:buNone/>
                      </a:pPr>
                      <a:r>
                        <a:rPr lang="en-US"/>
                        <a:t>73%</a:t>
                      </a:r>
                      <a:endParaRPr lang="en-US"/>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INTRODUCTION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70000"/>
          </a:bodyPr>
          <a:lstStyle/>
          <a:p>
            <a:r>
              <a:rPr lang="en-US" dirty="0">
                <a:latin typeface="Times New Roman" panose="02020603050405020304" pitchFamily="18" charset="0"/>
                <a:cs typeface="Times New Roman" panose="02020603050405020304" pitchFamily="18" charset="0"/>
              </a:rPr>
              <a:t>The use of automated plant disease detection has become increasingly important in the agricultural industry. Automated plant disease detection systems can help farmers and other agricultural professionals to identify and diagnose diseases quickly and accurately, allowing them to take action before the disease spreads and causes significant damage. This technology can also help to reduce the amount of time and resources spent on manual inspection, which can be costly and time-consuming. This literature review will explore the potential benefits of automated plant disease detection systems, as well as their limitations. It will also discuss the current state of research in this field, as well as potential future directions for research.</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Algorithm decision and comparison</a:t>
            </a:r>
            <a:endParaRPr lang="en-US"/>
          </a:p>
        </p:txBody>
      </p:sp>
      <p:sp>
        <p:nvSpPr>
          <p:cNvPr id="3" name="Content Placeholder 2"/>
          <p:cNvSpPr>
            <a:spLocks noGrp="1"/>
          </p:cNvSpPr>
          <p:nvPr>
            <p:ph idx="1"/>
          </p:nvPr>
        </p:nvSpPr>
        <p:spPr/>
        <p:txBody>
          <a:bodyPr/>
          <a:p>
            <a:r>
              <a:rPr lang="en-US"/>
              <a:t>In conclusion, MobileNet was chosen as the better algorithm for this application due to its increased speed despite its lower accuracy. During testing, it was noted that the Orange Pi frequently overheated when using EfficientNet. This is a potential problem that would need to be addressed if EfficientNet were to be used in the future.</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Final Product</a:t>
            </a:r>
            <a:endParaRPr lang="en-US"/>
          </a:p>
        </p:txBody>
      </p:sp>
      <p:pic>
        <p:nvPicPr>
          <p:cNvPr id="4" name="Content Placeholder 3" descr="camera side"/>
          <p:cNvPicPr>
            <a:picLocks noChangeAspect="1"/>
          </p:cNvPicPr>
          <p:nvPr>
            <p:ph sz="half" idx="1"/>
          </p:nvPr>
        </p:nvPicPr>
        <p:blipFill>
          <a:blip r:embed="rId1"/>
          <a:srcRect l="13175" t="5051" r="21046" b="5415"/>
          <a:stretch>
            <a:fillRect/>
          </a:stretch>
        </p:blipFill>
        <p:spPr>
          <a:xfrm>
            <a:off x="457200" y="1981200"/>
            <a:ext cx="4038600" cy="3028950"/>
          </a:xfrm>
          <a:prstGeom prst="rect">
            <a:avLst/>
          </a:prstGeom>
        </p:spPr>
      </p:pic>
      <p:pic>
        <p:nvPicPr>
          <p:cNvPr id="5" name="Content Placeholder 4" descr="infield"/>
          <p:cNvPicPr>
            <a:picLocks noChangeAspect="1"/>
          </p:cNvPicPr>
          <p:nvPr>
            <p:ph sz="half" idx="2"/>
          </p:nvPr>
        </p:nvPicPr>
        <p:blipFill>
          <a:blip r:embed="rId2"/>
          <a:stretch>
            <a:fillRect/>
          </a:stretch>
        </p:blipFill>
        <p:spPr>
          <a:xfrm>
            <a:off x="4648200" y="1979930"/>
            <a:ext cx="4038600" cy="30302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 In field</a:t>
            </a:r>
            <a:endParaRPr lang="en-US"/>
          </a:p>
        </p:txBody>
      </p:sp>
      <p:pic>
        <p:nvPicPr>
          <p:cNvPr id="5" name="Content Placeholder 4" descr="Early Blight live test"/>
          <p:cNvPicPr>
            <a:picLocks noChangeAspect="1"/>
          </p:cNvPicPr>
          <p:nvPr>
            <p:ph sz="half" idx="1"/>
          </p:nvPr>
        </p:nvPicPr>
        <p:blipFill>
          <a:blip r:embed="rId1"/>
          <a:stretch>
            <a:fillRect/>
          </a:stretch>
        </p:blipFill>
        <p:spPr>
          <a:xfrm>
            <a:off x="394335" y="2750185"/>
            <a:ext cx="4101465" cy="2191385"/>
          </a:xfrm>
          <a:prstGeom prst="rect">
            <a:avLst/>
          </a:prstGeom>
        </p:spPr>
      </p:pic>
      <p:pic>
        <p:nvPicPr>
          <p:cNvPr id="6" name="Content Placeholder 5" descr="healthy test"/>
          <p:cNvPicPr>
            <a:picLocks noChangeAspect="1"/>
          </p:cNvPicPr>
          <p:nvPr>
            <p:ph sz="half" idx="2"/>
          </p:nvPr>
        </p:nvPicPr>
        <p:blipFill>
          <a:blip r:embed="rId2"/>
          <a:stretch>
            <a:fillRect/>
          </a:stretch>
        </p:blipFill>
        <p:spPr>
          <a:xfrm>
            <a:off x="4648200" y="2779395"/>
            <a:ext cx="4038600" cy="216662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FINAL CONCLUSION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dirty="0">
                <a:latin typeface="Times New Roman" panose="02020603050405020304" pitchFamily="18" charset="0"/>
                <a:ea typeface="Calibri" panose="020F0502020204030204" pitchFamily="34" charset="0"/>
                <a:cs typeface="Times New Roman" panose="02020603050405020304" pitchFamily="18" charset="0"/>
              </a:rPr>
              <a:t>The developed robot was able to achieve the desired accuracy and frame rate. It was also able to successfully detect plant diseases in a greenhouse environment. The results of this study suggest that CNNs, computer vision, and computer vision can be used to develop effective plant disease detection robots. These robots have the potential to improve crop yields and reduce the use of pesticides.</a:t>
            </a:r>
            <a:endParaRPr lang="en-GB"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525963"/>
          </a:xfrm>
        </p:spPr>
        <p:txBody>
          <a:bodyPr>
            <a:normAutofit fontScale="70000"/>
          </a:bodyPr>
          <a:lstStyle/>
          <a:p>
            <a:r>
              <a:rPr lang="en-US" dirty="0">
                <a:latin typeface="Times New Roman" panose="02020603050405020304" pitchFamily="18" charset="0"/>
                <a:cs typeface="Times New Roman" panose="02020603050405020304" pitchFamily="18" charset="0"/>
              </a:rPr>
              <a:t>Automated plant disease detection systems have several potential benefits for farmers and other agricultural professionals. First, these systems can help to reduce the amount of time spent on manual inspection, which can be costly and time-consuming (Liu et al., 2019). Automated systems are also able to detect diseases more quickly than manual methods, allowing farmers to take action before the disease spreads (Liu et al., 2019). Additionally, automated systems are able to detect diseases more accurately than manual methods (Liu et al., 2019). This accuracy can lead to better yields by reducing losses due to misdiagnosis or late diagnosis (Liu et al., 2019). Finally, automated systems are able to detect diseases in a variety of environments, including those with limited access or resources (Liu et al., 2019). </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anose="02020603050405020304" pitchFamily="18" charset="0"/>
                <a:cs typeface="Times New Roman" panose="02020603050405020304" pitchFamily="18" charset="0"/>
              </a:rPr>
              <a:t>STATEMENT OF THE PROBLEM</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70000"/>
          </a:bodyPr>
          <a:lstStyle/>
          <a:p>
            <a:r>
              <a:rPr lang="en-GB" dirty="0">
                <a:latin typeface="Times New Roman" panose="02020603050405020304" pitchFamily="18" charset="0"/>
                <a:cs typeface="Times New Roman" panose="02020603050405020304" pitchFamily="18" charset="0"/>
              </a:rPr>
              <a:t>The increasing prevalence of plant diseases is a major concern for agricultural production. Plant diseases can cause significant losses in crop yields, resulting in economic losses for farmers and other stakeholders. Automated plant disease detection robots can help to reduce these losses by quickly and accurately detecting plant diseases in the field. Such robots can be equipped with sensors that detect changes in the environment, such as temperature, humidity, and light levels, as well as cameras that detect visual signs of disease. By combining these technologies, automated plant disease detection robots can provide early warning of potential problems and enable farmers to take preventive action before the disease spreads further. </a:t>
            </a:r>
            <a:endParaRPr lang="en-GB"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RESEARCH OBJECTIVES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smtClean="0">
                <a:latin typeface="Times New Roman" panose="02020603050405020304" pitchFamily="18" charset="0"/>
                <a:cs typeface="Times New Roman" panose="02020603050405020304" pitchFamily="18" charset="0"/>
              </a:rPr>
              <a:t>1.Develop and implement an automated plant disease detection system using line follower robots and computer vision.</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2.Utilize convolutional neural networks to accurately identify plant diseases in greenhouse plants.</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3.Evaluate the performance of the system in terms of accuracy and real-time speed.</a:t>
            </a:r>
            <a:endParaRPr lang="en-US" dirty="0" smtClean="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RESEARCH QUESTIONS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20000"/>
          </a:bodyPr>
          <a:lstStyle/>
          <a:p>
            <a:r>
              <a:rPr lang="en-US" dirty="0" smtClean="0">
                <a:latin typeface="Times New Roman" panose="02020603050405020304" pitchFamily="18" charset="0"/>
                <a:cs typeface="Times New Roman" panose="02020603050405020304" pitchFamily="18" charset="0"/>
              </a:rPr>
              <a:t>1.How can a line follower robot and computer vision be used to develop an automated plant disease detection system for greenhouse plants?</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2.How can convolutional neural networks be utilized to accurately identify plant diseases in greenhouse plants in real-time?</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3.What is the accuracy and real-time speed of the automated plant disease detection system, and how does it compare to traditional methods of disease detection?</a:t>
            </a:r>
            <a:endParaRPr lang="en-US" dirty="0" smtClean="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LITERATURE REVIEW</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40000"/>
          </a:bodyPr>
          <a:lstStyle/>
          <a:p>
            <a:r>
              <a:rPr lang="en-GB" sz="3800" dirty="0">
                <a:latin typeface="Times New Roman" panose="02020603050405020304" pitchFamily="18" charset="0"/>
                <a:cs typeface="Times New Roman" panose="02020603050405020304" pitchFamily="18" charset="0"/>
              </a:rPr>
              <a:t>The use of automated plant disease detection systems has become increasingly important in the agricultural industry due to the need for more efficient and accurate methods of detecting and managing plant diseases (Zhang et al., 2022). Automated plant disease detection systems are designed to detect the presence of a particular disease or pest in a crop, allowing farmers to take appropriate action before the disease can spread and cause significant damage (Liu &amp; Wang, 2021). By identifying diseases at an early stage, farmers can take preventative measures such as applying fungicides or insecticides, or adjusting irrigation schedules. This can help reduce crop losses due to diseases, leading to higher yields and improved profitability (Zhang et al., 2022).</a:t>
            </a:r>
            <a:endParaRPr lang="en-GB" sz="3800" dirty="0">
              <a:latin typeface="Times New Roman" panose="02020603050405020304" pitchFamily="18" charset="0"/>
              <a:cs typeface="Times New Roman" panose="02020603050405020304" pitchFamily="18" charset="0"/>
            </a:endParaRPr>
          </a:p>
          <a:p>
            <a:r>
              <a:rPr lang="en-GB" sz="3800" dirty="0">
                <a:latin typeface="Times New Roman" panose="02020603050405020304" pitchFamily="18" charset="0"/>
                <a:cs typeface="Times New Roman" panose="02020603050405020304" pitchFamily="18" charset="0"/>
              </a:rPr>
              <a:t>Automated plant disease detection systems can also provide valuable information about the health of a crop, allowing farmers to make informed decisions about how best to manage their crops (Liu &amp; Wang, 2021). For example, automated systems can detect changes in leaf color or texture that may indicate an underlying problem with a crop, such as nutrient deficiencies or pest infestations. This information can be used by farmers to adjust their management practices accordingly, helping them maximize yields and minimize losses due to pests and diseases (Zhang et al., 2022).</a:t>
            </a:r>
            <a:endParaRPr lang="en-GB" sz="3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atin typeface="Times New Roman" panose="02020603050405020304" pitchFamily="18" charset="0"/>
                <a:cs typeface="Times New Roman" panose="02020603050405020304" pitchFamily="18" charset="0"/>
              </a:rPr>
              <a:t>Hypothesis</a:t>
            </a:r>
            <a:endParaRPr lang="en-US"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p>
            <a:r>
              <a:rPr lang="en-US">
                <a:latin typeface="Times New Roman" panose="02020603050405020304" pitchFamily="18" charset="0"/>
                <a:cs typeface="Times New Roman" panose="02020603050405020304" pitchFamily="18" charset="0"/>
              </a:rPr>
              <a:t>H</a:t>
            </a:r>
            <a:r>
              <a:rPr lang="en-US" baseline="-25000">
                <a:latin typeface="Times New Roman" panose="02020603050405020304" pitchFamily="18" charset="0"/>
                <a:cs typeface="Times New Roman" panose="02020603050405020304" pitchFamily="18" charset="0"/>
              </a:rPr>
              <a:t>0</a:t>
            </a:r>
            <a:r>
              <a:rPr lang="en-US">
                <a:latin typeface="Times New Roman" panose="02020603050405020304" pitchFamily="18" charset="0"/>
                <a:cs typeface="Times New Roman" panose="02020603050405020304" pitchFamily="18" charset="0"/>
              </a:rPr>
              <a:t>: Hypothesis: A line follower robot can be used to automatically navigate a greenhouse and collect images of plants. These images can then be processed using computer vision techniques to identify plant diseases.</a:t>
            </a:r>
            <a:endParaRPr lang="en-US">
              <a:latin typeface="Times New Roman" panose="02020603050405020304" pitchFamily="18" charset="0"/>
              <a:cs typeface="Times New Roman" panose="02020603050405020304" pitchFamily="18" charset="0"/>
            </a:endParaRPr>
          </a:p>
          <a:p>
            <a:r>
              <a:rPr lang="en-US">
                <a:latin typeface="Times New Roman" panose="02020603050405020304" pitchFamily="18" charset="0"/>
                <a:cs typeface="Times New Roman" panose="02020603050405020304" pitchFamily="18" charset="0"/>
              </a:rPr>
              <a:t>H</a:t>
            </a:r>
            <a:r>
              <a:rPr lang="en-US" baseline="-25000">
                <a:latin typeface="Times New Roman" panose="02020603050405020304" pitchFamily="18" charset="0"/>
                <a:cs typeface="Times New Roman" panose="02020603050405020304" pitchFamily="18" charset="0"/>
              </a:rPr>
              <a:t>1</a:t>
            </a:r>
            <a:r>
              <a:rPr lang="en-US">
                <a:latin typeface="Times New Roman" panose="02020603050405020304" pitchFamily="18" charset="0"/>
                <a:cs typeface="Times New Roman" panose="02020603050405020304" pitchFamily="18" charset="0"/>
              </a:rPr>
              <a:t>A convolutional neural network can be used to accurately identify plant diseases in images in realtime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25562"/>
            <a:ext cx="8229600" cy="4754563"/>
          </a:xfrm>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Experimental Research Design</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researcher decided to use the experimental research design as it allows him to observe changes and response of systems and objects as he changes or adjust factors.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For building the model RAD software development life cycle was used</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Title 1"/>
          <p:cNvSpPr>
            <a:spLocks noGrp="1"/>
          </p:cNvSpPr>
          <p:nvPr>
            <p:ph type="title"/>
          </p:nvPr>
        </p:nvSpPr>
        <p:spPr>
          <a:xfrm>
            <a:off x="457200" y="228600"/>
            <a:ext cx="8229600" cy="1143000"/>
          </a:xfrm>
        </p:spPr>
        <p:txBody>
          <a:bodyPr>
            <a:normAutofit/>
          </a:bodyPr>
          <a:lstStyle/>
          <a:p>
            <a:r>
              <a:rPr lang="en-US" b="1" dirty="0" smtClean="0">
                <a:latin typeface="Times New Roman" panose="02020603050405020304" pitchFamily="18" charset="0"/>
                <a:cs typeface="Times New Roman" panose="02020603050405020304" pitchFamily="18" charset="0"/>
              </a:rPr>
              <a:t>METHODOLOGY</a:t>
            </a:r>
            <a:endParaRPr lang="en-US" b="1"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8851</Words>
  <Application>WPS Presentation</Application>
  <PresentationFormat>On-screen Show (4:3)</PresentationFormat>
  <Paragraphs>190</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SimSun</vt:lpstr>
      <vt:lpstr>Wingdings</vt:lpstr>
      <vt:lpstr>Times New Roman</vt:lpstr>
      <vt:lpstr>Calibri</vt:lpstr>
      <vt:lpstr>Calibri</vt:lpstr>
      <vt:lpstr>Times New Roman</vt:lpstr>
      <vt:lpstr>Cambria Math</vt:lpstr>
      <vt:lpstr>Microsoft YaHei</vt:lpstr>
      <vt:lpstr>Arial Unicode MS</vt:lpstr>
      <vt:lpstr>Office Theme</vt:lpstr>
      <vt:lpstr>PowerPoint 演示文稿</vt:lpstr>
      <vt:lpstr>INTRODUCTION</vt:lpstr>
      <vt:lpstr>PowerPoint 演示文稿</vt:lpstr>
      <vt:lpstr>STATEMENT OF THE PROBLEM</vt:lpstr>
      <vt:lpstr>RESEARCH OBJECTIVES</vt:lpstr>
      <vt:lpstr>RESEARCH QUESTIONS</vt:lpstr>
      <vt:lpstr>LITERATURE REVIEW</vt:lpstr>
      <vt:lpstr>PowerPoint 演示文稿</vt:lpstr>
      <vt:lpstr>METHODOLOGY</vt:lpstr>
      <vt:lpstr>PowerPoint 演示文稿</vt:lpstr>
      <vt:lpstr>PowerPoint 演示文稿</vt:lpstr>
      <vt:lpstr>PowerPoint 演示文稿</vt:lpstr>
      <vt:lpstr>Results</vt:lpstr>
      <vt:lpstr>Accuracy</vt:lpstr>
      <vt:lpstr>Accuracy</vt:lpstr>
      <vt:lpstr>Precision</vt:lpstr>
      <vt:lpstr>Mobile net metrics</vt:lpstr>
      <vt:lpstr>PowerPoint 演示文稿</vt:lpstr>
      <vt:lpstr>Recall</vt:lpstr>
      <vt:lpstr>PowerPoint 演示文稿</vt:lpstr>
      <vt:lpstr>PowerPoint 演示文稿</vt:lpstr>
      <vt:lpstr>PowerPoint 演示文稿</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fdhfdhfdh</dc:title>
  <dc:creator>Windows User</dc:creator>
  <cp:lastModifiedBy>Tendai</cp:lastModifiedBy>
  <cp:revision>35</cp:revision>
  <dcterms:created xsi:type="dcterms:W3CDTF">2022-11-09T20:10:00Z</dcterms:created>
  <dcterms:modified xsi:type="dcterms:W3CDTF">2023-06-13T11:41:08Z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ADBBDFDDA6624868989DA0B3BC10C8B5</vt:lpwstr>
  </property>
  <property fmtid="{D5CDD505-2E9C-101B-9397-08002B2CF9AE}" pid="3" name="KSOProductBuildVer">
    <vt:lpwstr>1033-11.2.0.11537</vt:lpwstr>
  </property>
</Properties>
</file>

<file path=docProps/thumbnail.jpeg>
</file>